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7.xml"/><Relationship Id="rId33" Type="http://schemas.openxmlformats.org/officeDocument/2006/relationships/font" Target="fonts/Lato-regular.fntdata"/><Relationship Id="rId10" Type="http://schemas.openxmlformats.org/officeDocument/2006/relationships/slide" Target="slides/slide6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35" Type="http://schemas.openxmlformats.org/officeDocument/2006/relationships/font" Target="fonts/Lato-italic.fntdata"/><Relationship Id="rId12" Type="http://schemas.openxmlformats.org/officeDocument/2006/relationships/slide" Target="slides/slide8.xml"/><Relationship Id="rId34" Type="http://schemas.openxmlformats.org/officeDocument/2006/relationships/font" Target="fonts/Lat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La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b5ee7cc2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b5ee7cc2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6af1a9d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f6af1a9d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6bc689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f6bc689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6bc6894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f6bc6894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6bc6894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f6bc6894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6bc6894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f6bc6894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a46cc9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a46cc9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01081c53_1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01081c53_1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55554c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55554c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fc3a2da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fc3a2da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b5ee7cc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cb5ee7c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b5ee7cc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cb5ee7cc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b5ee7cc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b5ee7cc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01081c53_1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e01081c53_1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68b0edd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68b0ed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b5ee7cc2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b5ee7cc2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1.jpg"/><Relationship Id="rId5" Type="http://schemas.openxmlformats.org/officeDocument/2006/relationships/image" Target="../media/image28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slide" Target="slide3.xml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27.png"/><Relationship Id="rId9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26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2425" y="1174750"/>
            <a:ext cx="4890900" cy="12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000000"/>
                </a:solidFill>
              </a:rPr>
              <a:t>Densely Connected Networks</a:t>
            </a:r>
            <a:endParaRPr sz="26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1327438" y="5109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Lorem ipsum dolor sit amet.</a:t>
            </a:r>
            <a:endParaRPr b="1" sz="1400"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642975" y="2349450"/>
            <a:ext cx="8162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-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Kumar Shridhar 	(Mentor: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Prof. </a:t>
            </a: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Marcus Liwicki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)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18"/>
          <p:cNvSpPr txBox="1"/>
          <p:nvPr>
            <p:ph idx="4294967295" type="title"/>
          </p:nvPr>
        </p:nvSpPr>
        <p:spPr>
          <a:xfrm>
            <a:off x="830675" y="3276641"/>
            <a:ext cx="76887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 Connectivity</a:t>
            </a:r>
            <a:endParaRPr/>
          </a:p>
        </p:txBody>
      </p:sp>
      <p:pic>
        <p:nvPicPr>
          <p:cNvPr descr="shutterstock_429987889_edited.jpg" id="181" name="Google Shape;181;p18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3384283"/>
            <a:ext cx="9144000" cy="175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32762"/>
            <a:ext cx="9144000" cy="24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2022150" y="3447265"/>
            <a:ext cx="1254300" cy="4920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2012425" y="3273999"/>
            <a:ext cx="2655900" cy="6804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solidFill>
            <a:schemeClr val="lt2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2012425" y="3098517"/>
            <a:ext cx="4065600" cy="8559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solidFill>
            <a:schemeClr val="lt2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2012425" y="2974131"/>
            <a:ext cx="5612700" cy="925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solidFill>
            <a:schemeClr val="lt2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3450500" y="3373533"/>
            <a:ext cx="1219500" cy="5625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3452275" y="3095976"/>
            <a:ext cx="2625900" cy="8559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3452275" y="2974108"/>
            <a:ext cx="4173000" cy="925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4823875" y="3330820"/>
            <a:ext cx="1254300" cy="607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4823875" y="3098527"/>
            <a:ext cx="2779500" cy="8559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6218250" y="3360023"/>
            <a:ext cx="1407000" cy="607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1925" y="3848987"/>
            <a:ext cx="199550" cy="17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5250" y="3848976"/>
            <a:ext cx="199550" cy="17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8575" y="3848976"/>
            <a:ext cx="199550" cy="17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9550" y="3848976"/>
            <a:ext cx="199550" cy="17829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 txBox="1"/>
          <p:nvPr>
            <p:ph idx="4294967295" type="body"/>
          </p:nvPr>
        </p:nvSpPr>
        <p:spPr>
          <a:xfrm>
            <a:off x="3181925" y="48306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      Densely Connected Convolutional Networks:  [Huang et al.] (CVPR 2017)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  <p:pic>
        <p:nvPicPr>
          <p:cNvPr id="198" name="Google Shape;19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4" name="Google Shape;354;p27"/>
          <p:cNvSpPr txBox="1"/>
          <p:nvPr>
            <p:ph idx="4294967295" type="body"/>
          </p:nvPr>
        </p:nvSpPr>
        <p:spPr>
          <a:xfrm>
            <a:off x="3140475" y="490565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   Densely Connected Convolutional Networks:  [Huang et al.] (CVPR 2017)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8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300" y="4821450"/>
            <a:ext cx="1721575" cy="2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450" y="4821450"/>
            <a:ext cx="784150" cy="2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" name="Google Shape;365;p28"/>
          <p:cNvSpPr txBox="1"/>
          <p:nvPr>
            <p:ph idx="4294967295" type="body"/>
          </p:nvPr>
        </p:nvSpPr>
        <p:spPr>
          <a:xfrm>
            <a:off x="3181800" y="489315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   Densely Connected Convolutional Networks:  [Huang et al.] (CVPR 2017)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9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169825" y="1400925"/>
            <a:ext cx="4359976" cy="33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9"/>
          <p:cNvSpPr txBox="1"/>
          <p:nvPr/>
        </p:nvSpPr>
        <p:spPr>
          <a:xfrm>
            <a:off x="3560900" y="469275"/>
            <a:ext cx="4968600" cy="19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Why</a:t>
            </a:r>
            <a:r>
              <a:rPr b="1" lang="en-GB" sz="4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DenseNet is </a:t>
            </a:r>
            <a:r>
              <a:rPr b="1" lang="en-GB" sz="4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good</a:t>
            </a:r>
            <a:r>
              <a:rPr b="1" lang="en-GB" sz="4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?</a:t>
            </a:r>
            <a:endParaRPr b="1" sz="4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2" name="Google Shape;372;p29"/>
          <p:cNvSpPr/>
          <p:nvPr/>
        </p:nvSpPr>
        <p:spPr>
          <a:xfrm>
            <a:off x="4685965" y="2419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73" name="Google Shape;373;p29"/>
          <p:cNvSpPr txBox="1"/>
          <p:nvPr>
            <p:ph idx="1" type="body"/>
          </p:nvPr>
        </p:nvSpPr>
        <p:spPr>
          <a:xfrm>
            <a:off x="5131266" y="24025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Strong Gradient Flow </a:t>
            </a:r>
            <a:endParaRPr sz="1400"/>
          </a:p>
        </p:txBody>
      </p:sp>
      <p:sp>
        <p:nvSpPr>
          <p:cNvPr id="374" name="Google Shape;374;p29"/>
          <p:cNvSpPr/>
          <p:nvPr/>
        </p:nvSpPr>
        <p:spPr>
          <a:xfrm>
            <a:off x="4685965" y="299476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75" name="Google Shape;375;p29"/>
          <p:cNvSpPr txBox="1"/>
          <p:nvPr>
            <p:ph idx="1" type="body"/>
          </p:nvPr>
        </p:nvSpPr>
        <p:spPr>
          <a:xfrm>
            <a:off x="5104428" y="2962425"/>
            <a:ext cx="3681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Parameter and Computational Efficient </a:t>
            </a:r>
            <a:endParaRPr sz="1400"/>
          </a:p>
        </p:txBody>
      </p:sp>
      <p:sp>
        <p:nvSpPr>
          <p:cNvPr id="376" name="Google Shape;376;p29"/>
          <p:cNvSpPr/>
          <p:nvPr/>
        </p:nvSpPr>
        <p:spPr>
          <a:xfrm>
            <a:off x="4685984" y="35870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77" name="Google Shape;377;p29"/>
          <p:cNvSpPr txBox="1"/>
          <p:nvPr>
            <p:ph idx="1" type="body"/>
          </p:nvPr>
        </p:nvSpPr>
        <p:spPr>
          <a:xfrm>
            <a:off x="5131272" y="3556650"/>
            <a:ext cx="36282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Alleviate the Vanishing Gradient Problem</a:t>
            </a:r>
            <a:endParaRPr sz="1400"/>
          </a:p>
        </p:txBody>
      </p:sp>
      <p:sp>
        <p:nvSpPr>
          <p:cNvPr id="378" name="Google Shape;378;p29"/>
          <p:cNvSpPr/>
          <p:nvPr/>
        </p:nvSpPr>
        <p:spPr>
          <a:xfrm>
            <a:off x="4685984" y="42116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79" name="Google Shape;379;p29"/>
          <p:cNvSpPr txBox="1"/>
          <p:nvPr>
            <p:ph idx="1" type="body"/>
          </p:nvPr>
        </p:nvSpPr>
        <p:spPr>
          <a:xfrm>
            <a:off x="5131272" y="4110400"/>
            <a:ext cx="33981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Maintains low complexity features and encourage feature reuse</a:t>
            </a:r>
            <a:endParaRPr sz="1400"/>
          </a:p>
        </p:txBody>
      </p:sp>
      <p:pic>
        <p:nvPicPr>
          <p:cNvPr id="380" name="Google Shape;3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0"/>
          <p:cNvSpPr txBox="1"/>
          <p:nvPr>
            <p:ph idx="1" type="body"/>
          </p:nvPr>
        </p:nvSpPr>
        <p:spPr>
          <a:xfrm>
            <a:off x="3181925" y="48306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                                                                   Deeply-Supervised Nets:  [Lee  et al.] (2014)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  <p:pic>
        <p:nvPicPr>
          <p:cNvPr id="390" name="Google Shape;3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1"/>
          <p:cNvSpPr txBox="1"/>
          <p:nvPr>
            <p:ph idx="1" type="body"/>
          </p:nvPr>
        </p:nvSpPr>
        <p:spPr>
          <a:xfrm>
            <a:off x="3181925" y="48306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Densely Connected Convolutional Networks:  [Huang et al.] (CVPR 2017)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  <p:pic>
        <p:nvPicPr>
          <p:cNvPr id="399" name="Google Shape;3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9999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575"/>
            <a:ext cx="9144001" cy="50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1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1" name="Google Shape;411;p32"/>
          <p:cNvSpPr txBox="1"/>
          <p:nvPr>
            <p:ph idx="1" type="body"/>
          </p:nvPr>
        </p:nvSpPr>
        <p:spPr>
          <a:xfrm>
            <a:off x="3181925" y="48306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Densely Connected Convolutional Networks:  [Huang et al.] (CVPR 2017)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9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1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1" name="Google Shape;421;p33"/>
          <p:cNvSpPr txBox="1"/>
          <p:nvPr>
            <p:ph idx="1" type="body"/>
          </p:nvPr>
        </p:nvSpPr>
        <p:spPr>
          <a:xfrm>
            <a:off x="3181925" y="48306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Densely Connected Convolutional Networks:  [Huang et al.] (CVPR 2017)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4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359750" y="1400925"/>
            <a:ext cx="5179401" cy="35016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 txBox="1"/>
          <p:nvPr/>
        </p:nvSpPr>
        <p:spPr>
          <a:xfrm>
            <a:off x="3947350" y="1071750"/>
            <a:ext cx="496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Analysis of </a:t>
            </a:r>
            <a:r>
              <a:rPr b="1" lang="en-GB" sz="4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DenseNet  </a:t>
            </a:r>
            <a:endParaRPr b="1" sz="48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8" name="Google Shape;4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/>
          <p:nvPr>
            <p:ph type="title"/>
          </p:nvPr>
        </p:nvSpPr>
        <p:spPr>
          <a:xfrm>
            <a:off x="325875" y="1346250"/>
            <a:ext cx="56457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One Hundred Layers Tiramisu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000"/>
              <a:t>   *Extra research that goes beyond the DenseNet paper</a:t>
            </a:r>
            <a:endParaRPr sz="1000"/>
          </a:p>
        </p:txBody>
      </p:sp>
      <p:sp>
        <p:nvSpPr>
          <p:cNvPr id="437" name="Google Shape;437;p35"/>
          <p:cNvSpPr txBox="1"/>
          <p:nvPr>
            <p:ph idx="1" type="body"/>
          </p:nvPr>
        </p:nvSpPr>
        <p:spPr>
          <a:xfrm>
            <a:off x="543125" y="2038475"/>
            <a:ext cx="51399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Used DenseNets and the idea behind DenseNet to achieve </a:t>
            </a:r>
            <a:r>
              <a:rPr b="1" lang="en-GB" sz="1100">
                <a:solidFill>
                  <a:schemeClr val="accent3"/>
                </a:solidFill>
              </a:rPr>
              <a:t>state-of-the-art results in semantic segmentation</a:t>
            </a:r>
            <a:r>
              <a:rPr lang="en-GB" sz="1100"/>
              <a:t> on </a:t>
            </a:r>
            <a:r>
              <a:rPr lang="en-GB" sz="1100">
                <a:solidFill>
                  <a:schemeClr val="dk1"/>
                </a:solidFill>
              </a:rPr>
              <a:t>CamVid and Gatech datasets</a:t>
            </a:r>
            <a:r>
              <a:rPr lang="en-GB" sz="1100"/>
              <a:t> without data-preprocessing.</a:t>
            </a:r>
            <a:endParaRPr sz="1100"/>
          </a:p>
        </p:txBody>
      </p:sp>
      <p:pic>
        <p:nvPicPr>
          <p:cNvPr id="438" name="Google Shape;4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325" y="1174675"/>
            <a:ext cx="2721350" cy="35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875" y="2820700"/>
            <a:ext cx="5713950" cy="20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5"/>
          <p:cNvSpPr txBox="1"/>
          <p:nvPr>
            <p:ph idx="1" type="body"/>
          </p:nvPr>
        </p:nvSpPr>
        <p:spPr>
          <a:xfrm>
            <a:off x="3181925" y="48306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</a:t>
            </a:r>
            <a:r>
              <a:rPr lang="en-GB" sz="1100"/>
              <a:t>Fully Convolutional DenseNets for Semantic Segmentation</a:t>
            </a:r>
            <a:r>
              <a:rPr lang="en-GB" sz="1100"/>
              <a:t>:  [Jegou et al.] (arXiv 2016)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  <p:sp>
        <p:nvSpPr>
          <p:cNvPr id="444" name="Google Shape;444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"/>
          <p:cNvSpPr txBox="1"/>
          <p:nvPr>
            <p:ph type="title"/>
          </p:nvPr>
        </p:nvSpPr>
        <p:spPr>
          <a:xfrm>
            <a:off x="729650" y="1346250"/>
            <a:ext cx="46278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Dog Breed Identification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000"/>
              <a:t> Results are based on my own experiments and experiences with DenseNet</a:t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 txBox="1"/>
          <p:nvPr>
            <p:ph idx="1" type="body"/>
          </p:nvPr>
        </p:nvSpPr>
        <p:spPr>
          <a:xfrm>
            <a:off x="656825" y="2017625"/>
            <a:ext cx="49146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In a classification task of classifying 120 dog breeds,</a:t>
            </a:r>
            <a:r>
              <a:rPr b="1" lang="en-GB" sz="1100"/>
              <a:t> </a:t>
            </a:r>
            <a:r>
              <a:rPr b="1" lang="en-GB" sz="1100">
                <a:solidFill>
                  <a:schemeClr val="dk1"/>
                </a:solidFill>
              </a:rPr>
              <a:t>DenseNet</a:t>
            </a:r>
            <a:r>
              <a:rPr b="1" lang="en-GB" sz="1100"/>
              <a:t> </a:t>
            </a:r>
            <a:r>
              <a:rPr lang="en-GB" sz="1100"/>
              <a:t>performed slightly better than ResNet and Inception V3 with data pre-processing but </a:t>
            </a:r>
            <a:r>
              <a:rPr b="1" lang="en-GB" sz="1100">
                <a:solidFill>
                  <a:schemeClr val="accent3"/>
                </a:solidFill>
              </a:rPr>
              <a:t>performed remarkably good without data pre-processing.</a:t>
            </a:r>
            <a:endParaRPr b="1" sz="1100">
              <a:solidFill>
                <a:schemeClr val="accent3"/>
              </a:solidFill>
            </a:endParaRPr>
          </a:p>
        </p:txBody>
      </p:sp>
      <p:pic>
        <p:nvPicPr>
          <p:cNvPr id="451" name="Google Shape;4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125" y="2779000"/>
            <a:ext cx="4407400" cy="20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9575" y="2076275"/>
            <a:ext cx="3112425" cy="27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Slides Overview</a:t>
            </a:r>
            <a:endParaRPr/>
          </a:p>
        </p:txBody>
      </p:sp>
      <p:sp>
        <p:nvSpPr>
          <p:cNvPr id="207" name="Google Shape;20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14142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  </a:t>
            </a:r>
            <a:r>
              <a:rPr lang="en-GB" sz="1300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/>
              </a:rPr>
              <a:t>Overview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1414250" y="2704925"/>
            <a:ext cx="2514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  </a:t>
            </a: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DenseNet Connectivity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1414249" y="3106625"/>
            <a:ext cx="2385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  </a:t>
            </a: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Results Comparison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1414252" y="3508325"/>
            <a:ext cx="1923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 </a:t>
            </a: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 Advantages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5256618" y="2303225"/>
            <a:ext cx="2073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 </a:t>
            </a: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Concept Test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5256602" y="2704925"/>
            <a:ext cx="2602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06    |  </a:t>
            </a: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Unaddressed Points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5256617" y="3106625"/>
            <a:ext cx="2251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07    |  </a:t>
            </a: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7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359750" y="1400925"/>
            <a:ext cx="5179401" cy="35016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3781725" y="763675"/>
            <a:ext cx="496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Unaddressed </a:t>
            </a:r>
            <a:r>
              <a:rPr b="1" lang="en-GB" sz="4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Points </a:t>
            </a:r>
            <a:endParaRPr b="1" sz="48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3" name="Google Shape;4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>
            <p:ph type="title"/>
          </p:nvPr>
        </p:nvSpPr>
        <p:spPr>
          <a:xfrm>
            <a:off x="772575" y="1318650"/>
            <a:ext cx="8312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DenseNet trains faster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600"/>
              <a:t>DenseNet 161 trains 50% faster than Inception-V3 (for same number of epochs)</a:t>
            </a:r>
            <a:endParaRPr b="0" sz="1600"/>
          </a:p>
        </p:txBody>
      </p:sp>
      <p:sp>
        <p:nvSpPr>
          <p:cNvPr id="473" name="Google Shape;473;p38"/>
          <p:cNvSpPr txBox="1"/>
          <p:nvPr/>
        </p:nvSpPr>
        <p:spPr>
          <a:xfrm>
            <a:off x="772579" y="2353046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Resnet 50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8"/>
          <p:cNvSpPr txBox="1"/>
          <p:nvPr/>
        </p:nvSpPr>
        <p:spPr>
          <a:xfrm>
            <a:off x="6750175" y="2452250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38"/>
          <p:cNvSpPr txBox="1"/>
          <p:nvPr/>
        </p:nvSpPr>
        <p:spPr>
          <a:xfrm>
            <a:off x="6750175" y="2928675"/>
            <a:ext cx="1880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Training time compared to Inception V3 on Dog Breed Identification Dataset.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38"/>
          <p:cNvSpPr txBox="1"/>
          <p:nvPr/>
        </p:nvSpPr>
        <p:spPr>
          <a:xfrm>
            <a:off x="772574" y="3663025"/>
            <a:ext cx="94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DenseNet 161</a:t>
            </a:r>
            <a:endParaRPr sz="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6750175" y="3762225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50%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8"/>
          <p:cNvSpPr txBox="1"/>
          <p:nvPr/>
        </p:nvSpPr>
        <p:spPr>
          <a:xfrm>
            <a:off x="6750175" y="4238675"/>
            <a:ext cx="1880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Training time compared to Inception V3 on Dog Breed Identification Dataset.</a:t>
            </a:r>
            <a:endParaRPr/>
          </a:p>
        </p:txBody>
      </p:sp>
      <p:grpSp>
        <p:nvGrpSpPr>
          <p:cNvPr id="479" name="Google Shape;479;p38"/>
          <p:cNvGrpSpPr/>
          <p:nvPr/>
        </p:nvGrpSpPr>
        <p:grpSpPr>
          <a:xfrm>
            <a:off x="848789" y="2598800"/>
            <a:ext cx="5849592" cy="891075"/>
            <a:chOff x="830389" y="2345225"/>
            <a:chExt cx="5849592" cy="891075"/>
          </a:xfrm>
        </p:grpSpPr>
        <p:sp>
          <p:nvSpPr>
            <p:cNvPr id="480" name="Google Shape;480;p38"/>
            <p:cNvSpPr/>
            <p:nvPr/>
          </p:nvSpPr>
          <p:spPr>
            <a:xfrm>
              <a:off x="830514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1420755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2010996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2601237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3191478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781718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4371959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4962200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6142682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830514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1420755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2010996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601237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3191478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3781718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4371959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4962200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142682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830389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1420630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2010871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2601112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3191353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3781593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4371834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4962075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6142557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830514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1420755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2010996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2601237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3191478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3781718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4371959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4962200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6142682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830514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1420755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2010996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2601237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3191478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3781718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4371959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4962200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6142682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830514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1420755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2010996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601237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3191478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3781718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4371959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4962200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6142682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830514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1420755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2010996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2601237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191478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3781718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371959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962200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6142682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830514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1420755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2010996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2601237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3191478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3781718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371959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962200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6142682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830514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1420755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2010996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2601237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3191478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3781718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371959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962200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6142682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830514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1420755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2010996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601237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3191478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3781718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371959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962200" y="31904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6142682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38"/>
          <p:cNvGrpSpPr/>
          <p:nvPr/>
        </p:nvGrpSpPr>
        <p:grpSpPr>
          <a:xfrm>
            <a:off x="848914" y="3908775"/>
            <a:ext cx="5849467" cy="891075"/>
            <a:chOff x="830514" y="3655200"/>
            <a:chExt cx="5849467" cy="891075"/>
          </a:xfrm>
        </p:grpSpPr>
        <p:sp>
          <p:nvSpPr>
            <p:cNvPr id="581" name="Google Shape;581;p38"/>
            <p:cNvSpPr/>
            <p:nvPr/>
          </p:nvSpPr>
          <p:spPr>
            <a:xfrm>
              <a:off x="830514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1420755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010996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2601237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3191478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781718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4371959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4962200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5552441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6142682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830514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420755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2010996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2601237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3191478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3781718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4371959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4962200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552441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6142682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830514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1420755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2010996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2601237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191478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781718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4371959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4962200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5552441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6142682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830514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1420755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2010996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2601237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3191478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781718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4371959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4962200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552441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6142682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830514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1420755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2010996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2601237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3191478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3781718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4371959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4962200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5552441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142682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830514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1420755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2010996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2601237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3191478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3781718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4371959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4962200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5552441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142682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830514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1420755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2010996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601237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3191478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3781718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4371959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4962200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5552441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6142682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830514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420755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010996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601237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191478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4371959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4962200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5552441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6142682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830514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1420755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2010996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2601237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3191478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4371959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4962200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5552441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6142682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830514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1420755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2010996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2601237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3191478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4371959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4962200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5552441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6142682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38"/>
          <p:cNvGrpSpPr/>
          <p:nvPr/>
        </p:nvGrpSpPr>
        <p:grpSpPr>
          <a:xfrm>
            <a:off x="3801984" y="3908775"/>
            <a:ext cx="537300" cy="891075"/>
            <a:chOff x="4371959" y="3655200"/>
            <a:chExt cx="537300" cy="891075"/>
          </a:xfrm>
        </p:grpSpPr>
        <p:sp>
          <p:nvSpPr>
            <p:cNvPr id="679" name="Google Shape;679;p38"/>
            <p:cNvSpPr/>
            <p:nvPr/>
          </p:nvSpPr>
          <p:spPr>
            <a:xfrm>
              <a:off x="4371959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4371959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4371959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4371959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4371959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4371959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4371959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4371959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4371959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4371959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9" name="Google Shape;6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1" name="Google Shape;691;p38"/>
          <p:cNvCxnSpPr/>
          <p:nvPr/>
        </p:nvCxnSpPr>
        <p:spPr>
          <a:xfrm>
            <a:off x="6722000" y="2468075"/>
            <a:ext cx="46800" cy="24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38"/>
          <p:cNvSpPr txBox="1"/>
          <p:nvPr/>
        </p:nvSpPr>
        <p:spPr>
          <a:xfrm>
            <a:off x="6404300" y="2247375"/>
            <a:ext cx="6822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Inception-V3</a:t>
            </a:r>
            <a:endParaRPr sz="600"/>
          </a:p>
        </p:txBody>
      </p:sp>
      <p:sp>
        <p:nvSpPr>
          <p:cNvPr id="693" name="Google Shape;693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9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hungry ?</a:t>
            </a:r>
            <a:endParaRPr/>
          </a:p>
        </p:txBody>
      </p:sp>
      <p:sp>
        <p:nvSpPr>
          <p:cNvPr id="700" name="Google Shape;700;p39"/>
          <p:cNvSpPr txBox="1"/>
          <p:nvPr/>
        </p:nvSpPr>
        <p:spPr>
          <a:xfrm>
            <a:off x="730005" y="220091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naive DenseNet implementation can require a </a:t>
            </a:r>
            <a:r>
              <a:rPr b="1" lang="en-GB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significant amount of GPU memory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p39"/>
          <p:cNvSpPr txBox="1"/>
          <p:nvPr/>
        </p:nvSpPr>
        <p:spPr>
          <a:xfrm>
            <a:off x="730005" y="2832597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not properly managed, pre-activation batch normalization, and contiguous convolution operations can produce feature maps that </a:t>
            </a:r>
            <a:r>
              <a:rPr b="1" lang="en-GB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grow quadratically with network depth.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/>
          </a:p>
        </p:txBody>
      </p:sp>
      <p:sp>
        <p:nvSpPr>
          <p:cNvPr id="702" name="Google Shape;702;p39"/>
          <p:cNvSpPr txBox="1"/>
          <p:nvPr/>
        </p:nvSpPr>
        <p:spPr>
          <a:xfrm>
            <a:off x="730005" y="3858372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By strategically using shared memory allocations, we reduce the memory </a:t>
            </a:r>
            <a:r>
              <a:rPr b="1" lang="en-GB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cost for storing feature maps from quadratic to linear</a:t>
            </a:r>
            <a:r>
              <a:rPr lang="en-GB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100">
              <a:solidFill>
                <a:schemeClr val="accent3"/>
              </a:solidFill>
            </a:endParaRPr>
          </a:p>
        </p:txBody>
      </p:sp>
      <p:pic>
        <p:nvPicPr>
          <p:cNvPr id="703" name="Google Shape;703;p39"/>
          <p:cNvPicPr preferRelativeResize="0"/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4449955" y="1242650"/>
            <a:ext cx="4468070" cy="344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9"/>
          <p:cNvSpPr txBox="1"/>
          <p:nvPr/>
        </p:nvSpPr>
        <p:spPr>
          <a:xfrm>
            <a:off x="4222650" y="5061250"/>
            <a:ext cx="4922700" cy="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9"/>
          <p:cNvSpPr txBox="1"/>
          <p:nvPr>
            <p:ph idx="1" type="body"/>
          </p:nvPr>
        </p:nvSpPr>
        <p:spPr>
          <a:xfrm>
            <a:off x="3181800" y="48305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</a:t>
            </a:r>
            <a:r>
              <a:rPr lang="en-GB" sz="1100"/>
              <a:t>Memory-Efficient Implementation of DenseNets</a:t>
            </a:r>
            <a:r>
              <a:rPr lang="en-GB" sz="1100"/>
              <a:t>:  [Pleiss et al.] (arXiv 2017)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  <p:sp>
        <p:nvSpPr>
          <p:cNvPr id="708" name="Google Shape;70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0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Conclusion</a:t>
            </a:r>
            <a:endParaRPr/>
          </a:p>
        </p:txBody>
      </p:sp>
      <p:sp>
        <p:nvSpPr>
          <p:cNvPr id="715" name="Google Shape;715;p40"/>
          <p:cNvSpPr txBox="1"/>
          <p:nvPr>
            <p:ph idx="1" type="body"/>
          </p:nvPr>
        </p:nvSpPr>
        <p:spPr>
          <a:xfrm>
            <a:off x="3591925" y="1115475"/>
            <a:ext cx="4798200" cy="1034400"/>
          </a:xfrm>
          <a:prstGeom prst="rect">
            <a:avLst/>
          </a:prstGeom>
          <a:effectLst>
            <a:outerShdw blurRad="57150" rotWithShape="0" algn="bl" dir="5400000" dist="19050">
              <a:srgbClr val="D9D9D9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DenseNets have several compelling advantages: they alleviate the vanishing-gradient problem,strengthen feature propagation, encourage feature reuse, and substantially reduce the number of parameters.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0"/>
          <p:cNvSpPr txBox="1"/>
          <p:nvPr/>
        </p:nvSpPr>
        <p:spPr>
          <a:xfrm>
            <a:off x="722900" y="28324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Lack of Novel Architecture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40"/>
          <p:cNvSpPr txBox="1"/>
          <p:nvPr/>
        </p:nvSpPr>
        <p:spPr>
          <a:xfrm>
            <a:off x="766700" y="3723000"/>
            <a:ext cx="22017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architecture is based on  lot of designs from the past, with no new revolutionary idea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18" name="Google Shape;718;p40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19" name="Google Shape;719;p40"/>
          <p:cNvSpPr txBox="1"/>
          <p:nvPr/>
        </p:nvSpPr>
        <p:spPr>
          <a:xfrm>
            <a:off x="3208801" y="2832500"/>
            <a:ext cx="26469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State-Of-The-Art Results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0" name="Google Shape;720;p40"/>
          <p:cNvSpPr txBox="1"/>
          <p:nvPr/>
        </p:nvSpPr>
        <p:spPr>
          <a:xfrm>
            <a:off x="3360888" y="3723000"/>
            <a:ext cx="2245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 the time of release, it achieved SOTA results in many Object recognition tasks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21" name="Google Shape;721;p40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22" name="Google Shape;722;p40"/>
          <p:cNvSpPr txBox="1"/>
          <p:nvPr/>
        </p:nvSpPr>
        <p:spPr>
          <a:xfrm>
            <a:off x="6113500" y="28324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Future       Scope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40"/>
          <p:cNvSpPr txBox="1"/>
          <p:nvPr/>
        </p:nvSpPr>
        <p:spPr>
          <a:xfrm>
            <a:off x="6233200" y="372300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DenseNets can prove beneficial where data augmentation is a problem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4" name="Google Shape;7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1"/>
          <p:cNvSpPr txBox="1"/>
          <p:nvPr>
            <p:ph type="ctrTitle"/>
          </p:nvPr>
        </p:nvSpPr>
        <p:spPr>
          <a:xfrm>
            <a:off x="75620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</a:t>
            </a:r>
            <a:endParaRPr/>
          </a:p>
        </p:txBody>
      </p:sp>
      <p:pic>
        <p:nvPicPr>
          <p:cNvPr id="732" name="Google Shape;7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8" name="Google Shape;73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725" y="1135250"/>
            <a:ext cx="1114425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22" name="Google Shape;222;p20"/>
          <p:cNvSpPr txBox="1"/>
          <p:nvPr>
            <p:ph idx="1" type="body"/>
          </p:nvPr>
        </p:nvSpPr>
        <p:spPr>
          <a:xfrm>
            <a:off x="830675" y="1853850"/>
            <a:ext cx="67620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DenseNet connects </a:t>
            </a:r>
            <a:r>
              <a:rPr lang="en-GB" sz="1100">
                <a:solidFill>
                  <a:schemeClr val="accent3"/>
                </a:solidFill>
              </a:rPr>
              <a:t>each layer to every other layer</a:t>
            </a:r>
            <a:r>
              <a:rPr lang="en-GB" sz="1100"/>
              <a:t> in a </a:t>
            </a:r>
            <a:r>
              <a:rPr lang="en-GB" sz="1100">
                <a:solidFill>
                  <a:schemeClr val="dk1"/>
                </a:solidFill>
              </a:rPr>
              <a:t>feed-forward fashion</a:t>
            </a:r>
            <a:r>
              <a:rPr lang="en-GB" sz="1100"/>
              <a:t>. For each layer, the </a:t>
            </a:r>
            <a:r>
              <a:rPr lang="en-GB" sz="1100">
                <a:solidFill>
                  <a:schemeClr val="accent3"/>
                </a:solidFill>
              </a:rPr>
              <a:t>feature maps of all preceding layers are used as inputs</a:t>
            </a:r>
            <a:r>
              <a:rPr lang="en-GB" sz="1100"/>
              <a:t>, and its own feature-maps are used as </a:t>
            </a:r>
            <a:r>
              <a:rPr lang="en-GB" sz="1100">
                <a:solidFill>
                  <a:schemeClr val="dk1"/>
                </a:solidFill>
              </a:rPr>
              <a:t>inputs into all subsequent layers</a:t>
            </a:r>
            <a:r>
              <a:rPr lang="en-GB" sz="1100"/>
              <a:t>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3" name="Google Shape;223;p20"/>
          <p:cNvSpPr txBox="1"/>
          <p:nvPr>
            <p:ph type="title"/>
          </p:nvPr>
        </p:nvSpPr>
        <p:spPr>
          <a:xfrm>
            <a:off x="830675" y="3276641"/>
            <a:ext cx="76887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 Connectivity</a:t>
            </a:r>
            <a:endParaRPr/>
          </a:p>
        </p:txBody>
      </p:sp>
      <p:pic>
        <p:nvPicPr>
          <p:cNvPr descr="shutterstock_429987889_edited.jpg" id="224" name="Google Shape;224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384283"/>
            <a:ext cx="9144000" cy="175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" y="2732774"/>
            <a:ext cx="9144000" cy="24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/>
          <p:nvPr/>
        </p:nvSpPr>
        <p:spPr>
          <a:xfrm>
            <a:off x="2022150" y="3447265"/>
            <a:ext cx="1254300" cy="4920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2012425" y="3273999"/>
            <a:ext cx="2655900" cy="6804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solidFill>
            <a:schemeClr val="lt2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2012425" y="3098517"/>
            <a:ext cx="4065600" cy="8559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solidFill>
            <a:schemeClr val="lt2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2012425" y="2974131"/>
            <a:ext cx="5612700" cy="925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solidFill>
            <a:schemeClr val="lt2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3450500" y="3373533"/>
            <a:ext cx="1219500" cy="5625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3452275" y="3095976"/>
            <a:ext cx="2625900" cy="8559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3452275" y="2974108"/>
            <a:ext cx="4173000" cy="925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4823875" y="3330820"/>
            <a:ext cx="1254300" cy="607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4823875" y="3098527"/>
            <a:ext cx="2779500" cy="8559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6218250" y="3360023"/>
            <a:ext cx="1407000" cy="607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1925" y="3848987"/>
            <a:ext cx="199550" cy="17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5250" y="3848976"/>
            <a:ext cx="199550" cy="17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575" y="3848976"/>
            <a:ext cx="199550" cy="17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550" y="3848976"/>
            <a:ext cx="199550" cy="17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3181925" y="48306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   Densely Connected Convolutional Networks:  [Huang et al.] (CVPR 2017)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  <p:pic>
        <p:nvPicPr>
          <p:cNvPr id="241" name="Google Shape;2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Standard Connectivity</a:t>
            </a:r>
            <a:endParaRPr/>
          </a:p>
        </p:txBody>
      </p:sp>
      <p:pic>
        <p:nvPicPr>
          <p:cNvPr id="250" name="Google Shape;2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7950"/>
            <a:ext cx="9144001" cy="25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</a:t>
            </a:r>
            <a:r>
              <a:rPr lang="en-GB"/>
              <a:t> Connectivity</a:t>
            </a:r>
            <a:endParaRPr/>
          </a:p>
        </p:txBody>
      </p:sp>
      <p:pic>
        <p:nvPicPr>
          <p:cNvPr descr="shutterstock_429987889_edited.jpg" id="260" name="Google Shape;260;p22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248421"/>
            <a:ext cx="9144000" cy="191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39550"/>
            <a:ext cx="9144000" cy="26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/>
          <p:nvPr/>
        </p:nvSpPr>
        <p:spPr>
          <a:xfrm>
            <a:off x="1869450" y="3190603"/>
            <a:ext cx="1450500" cy="6606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3487275" y="3190600"/>
            <a:ext cx="1218000" cy="6606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4894350" y="3135475"/>
            <a:ext cx="1218000" cy="715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6301425" y="3073225"/>
            <a:ext cx="1323900" cy="7779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825" y="3788413"/>
            <a:ext cx="224850" cy="2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750" y="3788413"/>
            <a:ext cx="224850" cy="2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850" y="3788413"/>
            <a:ext cx="224850" cy="2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8825" y="4658513"/>
            <a:ext cx="224850" cy="2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3330850" y="4600625"/>
            <a:ext cx="17646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: Element-wise addition</a:t>
            </a:r>
            <a:endParaRPr sz="1100"/>
          </a:p>
        </p:txBody>
      </p:sp>
      <p:pic>
        <p:nvPicPr>
          <p:cNvPr id="271" name="Google Shape;2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5650" y="3741750"/>
            <a:ext cx="224850" cy="2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3181925" y="48306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        </a:t>
            </a:r>
            <a:r>
              <a:rPr lang="en-GB" sz="1100"/>
              <a:t>Deep Residual Learning for Image Recognition</a:t>
            </a:r>
            <a:r>
              <a:rPr lang="en-GB" sz="1100"/>
              <a:t>:  [He et al.] (CVPR 2015)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6208700" y="1085900"/>
            <a:ext cx="2433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Standard Connectivity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6242150" y="1564125"/>
            <a:ext cx="2433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ResNet</a:t>
            </a: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 Connectivity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9725" y="1376575"/>
            <a:ext cx="224850" cy="2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/>
          <p:nvPr>
            <p:ph type="title"/>
          </p:nvPr>
        </p:nvSpPr>
        <p:spPr>
          <a:xfrm>
            <a:off x="830675" y="3112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 Connectivity</a:t>
            </a:r>
            <a:endParaRPr/>
          </a:p>
        </p:txBody>
      </p:sp>
      <p:pic>
        <p:nvPicPr>
          <p:cNvPr descr="shutterstock_429987889_edited.jpg" id="285" name="Google Shape;285;p23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229346"/>
            <a:ext cx="9144000" cy="191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" y="2520462"/>
            <a:ext cx="9144000" cy="26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/>
          <p:nvPr/>
        </p:nvSpPr>
        <p:spPr>
          <a:xfrm>
            <a:off x="2022150" y="3297875"/>
            <a:ext cx="1254300" cy="535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/>
          <p:nvPr/>
        </p:nvSpPr>
        <p:spPr>
          <a:xfrm>
            <a:off x="2012425" y="3109350"/>
            <a:ext cx="2655900" cy="7404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solidFill>
            <a:schemeClr val="lt2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"/>
          <p:cNvSpPr/>
          <p:nvPr/>
        </p:nvSpPr>
        <p:spPr>
          <a:xfrm>
            <a:off x="2012425" y="2918415"/>
            <a:ext cx="4065600" cy="931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solidFill>
            <a:schemeClr val="lt2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/>
          <p:nvPr/>
        </p:nvSpPr>
        <p:spPr>
          <a:xfrm>
            <a:off x="2012425" y="2783075"/>
            <a:ext cx="5612700" cy="10068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solidFill>
            <a:schemeClr val="lt2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3450500" y="3217650"/>
            <a:ext cx="1219500" cy="6120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452275" y="2915650"/>
            <a:ext cx="2625900" cy="931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452275" y="2783050"/>
            <a:ext cx="4173000" cy="10068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4823875" y="3171175"/>
            <a:ext cx="1254300" cy="6606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/>
          <p:nvPr/>
        </p:nvSpPr>
        <p:spPr>
          <a:xfrm>
            <a:off x="4823875" y="2918425"/>
            <a:ext cx="2779500" cy="9312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6218250" y="3202950"/>
            <a:ext cx="1407000" cy="660600"/>
          </a:xfrm>
          <a:prstGeom prst="curvedDownArrow">
            <a:avLst>
              <a:gd fmla="val 0" name="adj1"/>
              <a:gd fmla="val 0" name="adj2"/>
              <a:gd fmla="val 17290" name="adj3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</a:t>
            </a:r>
            <a:r>
              <a:rPr lang="en-GB"/>
              <a:t>Net Connectivity</a:t>
            </a:r>
            <a:endParaRPr/>
          </a:p>
        </p:txBody>
      </p:sp>
      <p:pic>
        <p:nvPicPr>
          <p:cNvPr id="298" name="Google Shape;298;p23"/>
          <p:cNvPicPr preferRelativeResize="0"/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3181925" y="3734975"/>
            <a:ext cx="199550" cy="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4575250" y="3734963"/>
            <a:ext cx="199550" cy="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/>
          <p:cNvPicPr preferRelativeResize="0"/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5968575" y="3734963"/>
            <a:ext cx="199550" cy="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/>
          <p:cNvPicPr preferRelativeResize="0"/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7519550" y="3734963"/>
            <a:ext cx="199550" cy="1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3"/>
          <p:cNvSpPr txBox="1"/>
          <p:nvPr>
            <p:ph idx="1" type="body"/>
          </p:nvPr>
        </p:nvSpPr>
        <p:spPr>
          <a:xfrm>
            <a:off x="3330850" y="4600625"/>
            <a:ext cx="22452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: Channel-wise concatenation</a:t>
            </a:r>
            <a:endParaRPr sz="1100"/>
          </a:p>
        </p:txBody>
      </p:sp>
      <p:pic>
        <p:nvPicPr>
          <p:cNvPr id="303" name="Google Shape;303;p23"/>
          <p:cNvPicPr preferRelativeResize="0"/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3276450" y="4673875"/>
            <a:ext cx="199550" cy="1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3"/>
          <p:cNvSpPr txBox="1"/>
          <p:nvPr>
            <p:ph idx="1" type="body"/>
          </p:nvPr>
        </p:nvSpPr>
        <p:spPr>
          <a:xfrm>
            <a:off x="3181925" y="48306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   Densely Connected Convolutional Networks:  [Huang et al.] (CVPR 2017)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  <p:pic>
        <p:nvPicPr>
          <p:cNvPr id="305" name="Google Shape;30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9" name="Google Shape;309;p23"/>
          <p:cNvSpPr txBox="1"/>
          <p:nvPr/>
        </p:nvSpPr>
        <p:spPr>
          <a:xfrm>
            <a:off x="6135125" y="711325"/>
            <a:ext cx="2433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Standard Connectivity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6078025" y="1747200"/>
            <a:ext cx="2433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  DenseN</a:t>
            </a: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et Connectivity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6168125" y="1217925"/>
            <a:ext cx="2525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ResNet Connectivity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2" name="Google Shape;31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2850" y="1010875"/>
            <a:ext cx="224850" cy="2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2850" y="1528813"/>
            <a:ext cx="224850" cy="2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DenseNet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Architecture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0" name="Google Shape;320;p24"/>
          <p:cNvSpPr txBox="1"/>
          <p:nvPr>
            <p:ph idx="1" type="body"/>
          </p:nvPr>
        </p:nvSpPr>
        <p:spPr>
          <a:xfrm>
            <a:off x="3585225" y="928200"/>
            <a:ext cx="5001900" cy="1350300"/>
          </a:xfrm>
          <a:prstGeom prst="rect">
            <a:avLst/>
          </a:prstGeom>
          <a:effectLst>
            <a:outerShdw blurRad="57150" rotWithShape="0" algn="bl" dir="5400000" dist="19050">
              <a:srgbClr val="D9D9D9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A </a:t>
            </a:r>
            <a:r>
              <a:rPr b="1" lang="en-GB" sz="1400">
                <a:solidFill>
                  <a:schemeClr val="dk1"/>
                </a:solidFill>
              </a:rPr>
              <a:t>deep DenseNet</a:t>
            </a:r>
            <a:r>
              <a:rPr b="1" lang="en-GB" sz="1400"/>
              <a:t> with </a:t>
            </a:r>
            <a:r>
              <a:rPr b="1" lang="en-GB" sz="1400">
                <a:solidFill>
                  <a:schemeClr val="dk1"/>
                </a:solidFill>
              </a:rPr>
              <a:t>three dense blocks</a:t>
            </a:r>
            <a:r>
              <a:rPr b="1" lang="en-GB" sz="1400"/>
              <a:t>. </a:t>
            </a:r>
            <a:endParaRPr b="1"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The layers between two adjacent blocks are referred to as </a:t>
            </a:r>
            <a:r>
              <a:rPr b="1" lang="en-GB" sz="1400">
                <a:solidFill>
                  <a:schemeClr val="accent3"/>
                </a:solidFill>
              </a:rPr>
              <a:t>transition layers</a:t>
            </a:r>
            <a:r>
              <a:rPr b="1" lang="en-GB" sz="1400"/>
              <a:t> and change feature-map sizes via </a:t>
            </a:r>
            <a:r>
              <a:rPr b="1" lang="en-GB" sz="1400">
                <a:solidFill>
                  <a:schemeClr val="accent3"/>
                </a:solidFill>
              </a:rPr>
              <a:t>convolution</a:t>
            </a:r>
            <a:r>
              <a:rPr b="1" lang="en-GB" sz="1400"/>
              <a:t> and </a:t>
            </a:r>
            <a:r>
              <a:rPr b="1" lang="en-GB" sz="1400">
                <a:solidFill>
                  <a:schemeClr val="accent3"/>
                </a:solidFill>
              </a:rPr>
              <a:t>pooling</a:t>
            </a:r>
            <a:r>
              <a:rPr b="1" lang="en-GB" sz="1400"/>
              <a:t>. </a:t>
            </a:r>
            <a:endParaRPr b="1"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Feature size matches in all the </a:t>
            </a:r>
            <a:r>
              <a:rPr b="1" lang="en-GB" sz="1400">
                <a:solidFill>
                  <a:schemeClr val="dk1"/>
                </a:solidFill>
              </a:rPr>
              <a:t>Dense Blocks</a:t>
            </a:r>
            <a:r>
              <a:rPr b="1" lang="en-GB" sz="1400"/>
              <a:t>.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60400"/>
            <a:ext cx="9144001" cy="18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4"/>
          <p:cNvSpPr txBox="1"/>
          <p:nvPr>
            <p:ph idx="1" type="body"/>
          </p:nvPr>
        </p:nvSpPr>
        <p:spPr>
          <a:xfrm>
            <a:off x="3181925" y="48306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   Densely Connected Convolutional Networks:  [Huang et al.] (CVPR 2017)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  <p:sp>
        <p:nvSpPr>
          <p:cNvPr id="325" name="Google Shape;32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5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359750" y="1400925"/>
            <a:ext cx="5179401" cy="350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 txBox="1"/>
          <p:nvPr/>
        </p:nvSpPr>
        <p:spPr>
          <a:xfrm>
            <a:off x="3938150" y="1071750"/>
            <a:ext cx="496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Is DenseNet  really </a:t>
            </a:r>
            <a:r>
              <a:rPr b="1" lang="en-GB" sz="4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good</a:t>
            </a:r>
            <a:r>
              <a:rPr b="1" lang="en-GB" sz="4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b="1" sz="4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2" name="Google Shape;3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4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5"/>
          <p:cNvSpPr txBox="1"/>
          <p:nvPr>
            <p:ph idx="1" type="body"/>
          </p:nvPr>
        </p:nvSpPr>
        <p:spPr>
          <a:xfrm>
            <a:off x="3181925" y="4830600"/>
            <a:ext cx="59622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   Densely Connected Convolutional Networks:  [Huang et al.] (CVPR 2017)</a:t>
            </a:r>
            <a:br>
              <a:rPr lang="en-GB" sz="1100"/>
            </a:br>
            <a:br>
              <a:rPr lang="en-GB" sz="1100"/>
            </a:br>
            <a:endParaRPr sz="1100"/>
          </a:p>
        </p:txBody>
      </p:sp>
      <p:sp>
        <p:nvSpPr>
          <p:cNvPr id="336" name="Google Shape;33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700" y="51100"/>
            <a:ext cx="1067975" cy="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275" y="51100"/>
            <a:ext cx="342550" cy="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6"/>
          <p:cNvSpPr txBox="1"/>
          <p:nvPr>
            <p:ph idx="4294967295" type="body"/>
          </p:nvPr>
        </p:nvSpPr>
        <p:spPr>
          <a:xfrm>
            <a:off x="3181925" y="4881500"/>
            <a:ext cx="59622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                                                                                                                                                             *</a:t>
            </a:r>
            <a:r>
              <a:rPr b="1" lang="en-GB" sz="900"/>
              <a:t>SOTA: State-Of-The-Art</a:t>
            </a:r>
            <a:br>
              <a:rPr b="1" lang="en-GB" sz="1100"/>
            </a:br>
            <a:endParaRPr b="1" sz="1100"/>
          </a:p>
        </p:txBody>
      </p:sp>
      <p:sp>
        <p:nvSpPr>
          <p:cNvPr id="345" name="Google Shape;34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